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4" r:id="rId11"/>
    <p:sldId id="265" r:id="rId12"/>
    <p:sldId id="275" r:id="rId13"/>
    <p:sldId id="266" r:id="rId14"/>
    <p:sldId id="276" r:id="rId15"/>
    <p:sldId id="268" r:id="rId16"/>
    <p:sldId id="269" r:id="rId17"/>
    <p:sldId id="277" r:id="rId18"/>
    <p:sldId id="272" r:id="rId19"/>
    <p:sldId id="278" r:id="rId20"/>
    <p:sldId id="279" r:id="rId21"/>
    <p:sldId id="280"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04-Jan-17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04-Jan-17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04-Jan-17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04-Jan-17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04-Jan-17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Management &amp; Appraisals</a:t>
            </a:r>
            <a:endParaRPr lang="en-US" dirty="0"/>
          </a:p>
        </p:txBody>
      </p:sp>
      <p:sp>
        <p:nvSpPr>
          <p:cNvPr id="3" name="Subtitle 2"/>
          <p:cNvSpPr>
            <a:spLocks noGrp="1"/>
          </p:cNvSpPr>
          <p:nvPr>
            <p:ph type="subTitle" idx="1"/>
          </p:nvPr>
        </p:nvSpPr>
        <p:spPr/>
        <p:txBody>
          <a:bodyPr/>
          <a:lstStyle/>
          <a:p>
            <a:r>
              <a:rPr lang="en-US" dirty="0" smtClean="0"/>
              <a:t>Lecture </a:t>
            </a:r>
            <a:r>
              <a:rPr lang="en-US" dirty="0" smtClean="0"/>
              <a:t>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2114550" y="0"/>
            <a:ext cx="49149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Alternation Ranking Method</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Ranking employees from best to worst on a trait or traits is another option. Since it is usually easier to distinguish between the worst and best employees, an alternation ranking method is most popular. First, list all subordinates to be rated, and then cross out the names of any not known well enough to rank.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685800" y="193738"/>
            <a:ext cx="7620000" cy="634365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Paired Comparison Method</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paired comparison method helps make the ranking method more precise. For every trait (quantity of work, quality of work, and so on), you pair and compare every subordinate with every other subordinate. </a:t>
            </a:r>
          </a:p>
          <a:p>
            <a:pPr algn="just"/>
            <a:r>
              <a:rPr lang="en-US" dirty="0" smtClean="0"/>
              <a:t>Suppose you have five employees to rate. In the paired comparison method, you make a chart,  of all possible pairs of employees for each trait. Then, for each trait, indicate (with a -or +) who is the better employee of the pair.</a:t>
            </a:r>
          </a:p>
          <a:p>
            <a:pPr algn="just"/>
            <a:r>
              <a:rPr lang="en-US" dirty="0" smtClean="0"/>
              <a:t>Next, add up the number of -s for each employee. In Figure, Maria ranked highest (has the most - marks) for quality of work, whereas Art was ranked highest for creativity.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479778" y="1159764"/>
            <a:ext cx="8435622" cy="4555236"/>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Critical Incident Method</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With the critical incident method, the supervisor keeps a log of positive and negative examples (critical incidents) of a subordinate’s work-related behavior. Every 6 months or so, supervisor and subordinate meet to discuss the latter s performance, using the incidents as examples.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Narrative Forms</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Here the person s supervisor assesses the employee s past performance and required areas of improvement. The supervisor’s narrative assessment aids helps the employee understand where his or her performance was good or bad, and how to improve that performance.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286000" y="1"/>
            <a:ext cx="4713060" cy="68580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Computerized and Web-Based Performance Appraisal</a:t>
            </a:r>
            <a:endParaRPr lang="en-US" dirty="0"/>
          </a:p>
        </p:txBody>
      </p:sp>
      <p:sp>
        <p:nvSpPr>
          <p:cNvPr id="3" name="Content Placeholder 2"/>
          <p:cNvSpPr>
            <a:spLocks noGrp="1"/>
          </p:cNvSpPr>
          <p:nvPr>
            <p:ph idx="1"/>
          </p:nvPr>
        </p:nvSpPr>
        <p:spPr/>
        <p:txBody>
          <a:bodyPr/>
          <a:lstStyle/>
          <a:p>
            <a:pPr algn="just"/>
            <a:r>
              <a:rPr lang="en-US" dirty="0" smtClean="0"/>
              <a:t>These enable managers to compile computerized notes on subordinates during the year, and then to merge these with ratings for each employee on several performance traits. The software then generates written text to support each appraisal.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Appraisal Problems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UNCLEAR STANDARDS </a:t>
            </a:r>
            <a:r>
              <a:rPr lang="en-US" dirty="0" smtClean="0"/>
              <a:t>It would probably result in unfair appraisals, because the traits and degrees of merit are ambiguous. For example, different supervisors might define good performance, fair performance, and so on differently. The same is true of traits such as quality of work or creativity. The best way to fix this problem is to include descriptive phrases that define or illustrate each trait. This specificity results in more consistent and more easily explained appraisals.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Appraisal</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Performance appraisal means evaluating an employee’s current and/or past performance relative to his or her performance standards.</a:t>
            </a:r>
          </a:p>
          <a:p>
            <a:pPr algn="just"/>
            <a:r>
              <a:rPr lang="en-US" dirty="0" smtClean="0"/>
              <a:t>Performance appraisal always involves the 3-step performance appraisal process: </a:t>
            </a:r>
          </a:p>
          <a:p>
            <a:pPr algn="just"/>
            <a:r>
              <a:rPr lang="en-US" dirty="0" smtClean="0"/>
              <a:t>(1) setting work standards; </a:t>
            </a:r>
          </a:p>
          <a:p>
            <a:pPr algn="just"/>
            <a:r>
              <a:rPr lang="en-US" dirty="0" smtClean="0"/>
              <a:t>(2) assessing the employee’s actual performance relative to those standards (this usually involves some rating form); and </a:t>
            </a:r>
          </a:p>
          <a:p>
            <a:pPr algn="just"/>
            <a:r>
              <a:rPr lang="en-US" dirty="0" smtClean="0"/>
              <a:t>(3) providing feedback to the employee with the aim of helping him or her to eliminate performance deficiencies or to continue to perform above par.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Appraisal Problems</a:t>
            </a:r>
            <a:endParaRPr lang="en-US" dirty="0"/>
          </a:p>
        </p:txBody>
      </p:sp>
      <p:sp>
        <p:nvSpPr>
          <p:cNvPr id="3" name="Content Placeholder 2"/>
          <p:cNvSpPr>
            <a:spLocks noGrp="1"/>
          </p:cNvSpPr>
          <p:nvPr>
            <p:ph idx="1"/>
          </p:nvPr>
        </p:nvSpPr>
        <p:spPr/>
        <p:txBody>
          <a:bodyPr>
            <a:normAutofit/>
          </a:bodyPr>
          <a:lstStyle/>
          <a:p>
            <a:pPr algn="just"/>
            <a:r>
              <a:rPr lang="en-US" b="1" dirty="0" smtClean="0"/>
              <a:t>HALO EFFECT </a:t>
            </a:r>
            <a:r>
              <a:rPr lang="en-US" dirty="0" smtClean="0"/>
              <a:t>Experts define halo effect as the influence of a rater’s general impression on ratings of specific </a:t>
            </a:r>
            <a:r>
              <a:rPr lang="en-US" dirty="0" err="1" smtClean="0"/>
              <a:t>ratee</a:t>
            </a:r>
            <a:r>
              <a:rPr lang="en-US" dirty="0" smtClean="0"/>
              <a:t> qualities. For example, supervisors often rate unfriendly employees lower on all traits, rather than just on gets along well with others. Being aware of this problem is a step toward avoiding it. Supervisory training can also alleviate the problem.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Appraisal Problems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CENTRAL TENDENCY </a:t>
            </a:r>
            <a:r>
              <a:rPr lang="en-US" dirty="0" smtClean="0"/>
              <a:t>Some supervisors stick to the middle when filling in rating scales. For example, if the rating scale ranges from 1 to 7, they tend to avoid the highs (6 and 7) and lows (1 and 2) and rate most of  heir people between 3 and 5.</a:t>
            </a:r>
          </a:p>
          <a:p>
            <a:pPr algn="just"/>
            <a:r>
              <a:rPr lang="en-US" dirty="0" smtClean="0"/>
              <a:t>Central tendency means rating all employees average. Doing so distorts the evaluations, making them less useful for promotion, salary, or counseling purposes. Ranking employees instead of using graphic rating scales can reduce this problem, since ranking means you can t rate them all average.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Appraisal Problems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lgn="just"/>
            <a:r>
              <a:rPr lang="en-US" b="1" dirty="0" smtClean="0"/>
              <a:t>LENIENCY OR STRICTNESS </a:t>
            </a:r>
            <a:r>
              <a:rPr lang="en-US" dirty="0" smtClean="0"/>
              <a:t>Other supervisors tend to rate all their subordinates consistently high or low, just as some instructors are notoriously high or low graders. This strictness/leniency problem is especially severe with graphic rating scales. On the other hand, ranking forces supervisors to distinguish between high and low performers.</a:t>
            </a:r>
          </a:p>
          <a:p>
            <a:pPr algn="just"/>
            <a:r>
              <a:rPr lang="en-US" dirty="0" smtClean="0"/>
              <a:t>There are other solutions. One is for the employer to recommend that supervisors avoid giving all their employees high (or low) ratings. </a:t>
            </a:r>
          </a:p>
          <a:p>
            <a:pPr algn="just"/>
            <a:r>
              <a:rPr lang="en-US" dirty="0" smtClean="0"/>
              <a:t>A second is to basically enforce a distribution that, say, about 10% of the people should be rated excellent, 20% good, and so forth. (But beware: Sometimes what appears to be an error such as leniency </a:t>
            </a:r>
            <a:r>
              <a:rPr lang="en-US" dirty="0" err="1" smtClean="0"/>
              <a:t>isn</a:t>
            </a:r>
            <a:r>
              <a:rPr lang="en-US" dirty="0" smtClean="0"/>
              <a:t> t an error at all, as when all subordinates really are superior performers.)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Appraisal Problems</a:t>
            </a:r>
            <a:endParaRPr lang="en-US" dirty="0"/>
          </a:p>
        </p:txBody>
      </p:sp>
      <p:sp>
        <p:nvSpPr>
          <p:cNvPr id="3" name="Content Placeholder 2"/>
          <p:cNvSpPr>
            <a:spLocks noGrp="1"/>
          </p:cNvSpPr>
          <p:nvPr>
            <p:ph idx="1"/>
          </p:nvPr>
        </p:nvSpPr>
        <p:spPr/>
        <p:txBody>
          <a:bodyPr>
            <a:normAutofit/>
          </a:bodyPr>
          <a:lstStyle/>
          <a:p>
            <a:r>
              <a:rPr lang="en-US" b="1" dirty="0" smtClean="0"/>
              <a:t>RECENCY EFFECTS </a:t>
            </a:r>
            <a:r>
              <a:rPr lang="en-US" dirty="0" smtClean="0"/>
              <a:t>The </a:t>
            </a:r>
            <a:r>
              <a:rPr lang="en-US" dirty="0" err="1" smtClean="0"/>
              <a:t>recency</a:t>
            </a:r>
            <a:r>
              <a:rPr lang="en-US" dirty="0" smtClean="0"/>
              <a:t> effect means letting what the employee has done recently blind you to what his or her performance has been over the year. The main solution is to accumulate critical incidents all year long.</a:t>
            </a:r>
          </a:p>
          <a:p>
            <a:pPr algn="just"/>
            <a:r>
              <a:rPr lang="en-US" b="1" dirty="0" smtClean="0"/>
              <a:t>BIAS</a:t>
            </a:r>
            <a:r>
              <a:rPr lang="en-US" dirty="0" smtClean="0"/>
              <a:t> The appraisal often says more about the appraiser than about the </a:t>
            </a:r>
            <a:r>
              <a:rPr lang="en-US" dirty="0" err="1" smtClean="0"/>
              <a:t>appraisee</a:t>
            </a:r>
            <a:r>
              <a:rPr lang="en-US" dirty="0" smtClean="0"/>
              <a:t>. This is a powerful reason for using multiple raters.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Performance appraisal?</a:t>
            </a:r>
            <a:endParaRPr lang="en-US"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pPr algn="just"/>
            <a:r>
              <a:rPr lang="en-US" dirty="0" smtClean="0"/>
              <a:t>There are five reasons to appraise subordinates performance.</a:t>
            </a:r>
          </a:p>
          <a:p>
            <a:pPr algn="just"/>
            <a:r>
              <a:rPr lang="en-US" b="1" dirty="0" smtClean="0"/>
              <a:t>First</a:t>
            </a:r>
            <a:r>
              <a:rPr lang="en-US" dirty="0" smtClean="0"/>
              <a:t>, most employers consider base pay, promotion, and retention decisions on the employee s appraisal.</a:t>
            </a:r>
          </a:p>
          <a:p>
            <a:pPr algn="just"/>
            <a:r>
              <a:rPr lang="en-US" b="1" dirty="0" smtClean="0"/>
              <a:t>Second</a:t>
            </a:r>
            <a:r>
              <a:rPr lang="en-US" dirty="0" smtClean="0"/>
              <a:t>, appraisals play a central role in the employer’s </a:t>
            </a:r>
            <a:r>
              <a:rPr lang="en-US" i="1" dirty="0" smtClean="0"/>
              <a:t>performance management </a:t>
            </a:r>
            <a:r>
              <a:rPr lang="en-US" dirty="0" smtClean="0"/>
              <a:t>process. Performance management means continuously making sure that each employee’s and teams’ performance makes sense in terms of the company’s overall goals. </a:t>
            </a:r>
          </a:p>
          <a:p>
            <a:pPr algn="just"/>
            <a:r>
              <a:rPr lang="en-US" b="1" dirty="0" smtClean="0"/>
              <a:t>Third</a:t>
            </a:r>
            <a:r>
              <a:rPr lang="en-US" dirty="0" smtClean="0"/>
              <a:t>, the appraisal lets you and the subordinate develop a plan for correcting any deficiencies, and to reinforce the things the subordinate does right.</a:t>
            </a:r>
          </a:p>
          <a:p>
            <a:pPr algn="just"/>
            <a:r>
              <a:rPr lang="en-US" b="1" dirty="0" smtClean="0"/>
              <a:t>Fourth</a:t>
            </a:r>
            <a:r>
              <a:rPr lang="en-US" dirty="0" smtClean="0"/>
              <a:t>, appraisals should facilitate career planning. They provide an opportunity to review the employee’s career plans in light of his or her exhibited strengths and weaknesses</a:t>
            </a:r>
          </a:p>
          <a:p>
            <a:pPr algn="just"/>
            <a:r>
              <a:rPr lang="en-US" b="1" dirty="0" smtClean="0"/>
              <a:t>Finally</a:t>
            </a:r>
            <a:r>
              <a:rPr lang="en-US" dirty="0" smtClean="0"/>
              <a:t>, supervisors use appraisals to identify employees training and development needs. The appraisal should enable the supervisor to identify if there is a performance gap between the employee s performance and his or her standards. And it should help identify the cause of any such gap, and the remedial steps required.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algn="just"/>
            <a:r>
              <a:rPr lang="en-US" dirty="0" smtClean="0"/>
              <a:t>It is the </a:t>
            </a:r>
            <a:r>
              <a:rPr lang="en-US" i="1" dirty="0" smtClean="0"/>
              <a:t>continuous process of identifying, measuring, and developing the performance of </a:t>
            </a:r>
            <a:r>
              <a:rPr lang="en-US" dirty="0" smtClean="0"/>
              <a:t>individuals and teams and </a:t>
            </a:r>
            <a:r>
              <a:rPr lang="en-US" i="1" dirty="0" smtClean="0"/>
              <a:t>aligning their performance with the organizations goals.</a:t>
            </a:r>
          </a:p>
          <a:p>
            <a:pPr algn="just"/>
            <a:r>
              <a:rPr lang="en-US" dirty="0" smtClean="0"/>
              <a:t>A system that involves employee evaluations once a year without an ongoing effort to provide feedback and coaching so that performance can be improved is not a true performance management system.</a:t>
            </a:r>
          </a:p>
          <a:p>
            <a:pPr algn="just"/>
            <a:r>
              <a:rPr lang="en-US" dirty="0" smtClean="0"/>
              <a:t>Performance management systems that do not make explicit the employee contribution to the organizational goals are not true performance management systems.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Do the Appraising?</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PEER APPRAISALS </a:t>
            </a:r>
            <a:r>
              <a:rPr lang="en-US" dirty="0" smtClean="0"/>
              <a:t>With more firms using self-managing teams, appraisal of an employee by his or her peers peer-appraisal is popular.</a:t>
            </a:r>
          </a:p>
          <a:p>
            <a:pPr algn="just"/>
            <a:r>
              <a:rPr lang="en-US" b="1" dirty="0" smtClean="0"/>
              <a:t>RATING COMMITTEES </a:t>
            </a:r>
            <a:r>
              <a:rPr lang="en-US" dirty="0" smtClean="0"/>
              <a:t>A rating committee is usually composed of the employee’s immediate supervisor and three or four other supervisors.</a:t>
            </a:r>
          </a:p>
          <a:p>
            <a:pPr algn="just"/>
            <a:r>
              <a:rPr lang="en-US" b="1" dirty="0" smtClean="0"/>
              <a:t>SELF-RATINGS</a:t>
            </a:r>
            <a:r>
              <a:rPr lang="en-US" dirty="0" smtClean="0"/>
              <a:t> Some employers obtain employees self-ratings, usually in conjunction with supervisors ratings. The basic problem, of course, is that employees usually rate themselves higher than do their supervisors or peers.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Do the Appraising?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APPRAISAL BY SUBORDINATES </a:t>
            </a:r>
            <a:r>
              <a:rPr lang="en-US" dirty="0" smtClean="0"/>
              <a:t>Many employers have subordinates rate their managers, usually for developmental rather than for pay purposes. </a:t>
            </a:r>
          </a:p>
          <a:p>
            <a:pPr algn="just"/>
            <a:r>
              <a:rPr lang="en-US" dirty="0" smtClean="0"/>
              <a:t>Anonymity affects the feedback. </a:t>
            </a:r>
          </a:p>
          <a:p>
            <a:pPr algn="just"/>
            <a:r>
              <a:rPr lang="en-US" dirty="0" smtClean="0"/>
              <a:t>Managers who receive feedback from subordinates who identify themselves view the upward feedback process more positively. </a:t>
            </a:r>
          </a:p>
          <a:p>
            <a:pPr algn="just"/>
            <a:r>
              <a:rPr lang="en-US" dirty="0" smtClean="0"/>
              <a:t>However, subordinates prefer giving anonymous responses (not surprisingly), and those who must identify themselves tend to give inflated ratings.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Do the Appraising?</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360-DEGREE FEEDBACK </a:t>
            </a:r>
            <a:r>
              <a:rPr lang="en-US" dirty="0" smtClean="0"/>
              <a:t>With 360-degree feedback, the employer collects performance information all around an employee from his or her supervisors, subordinates, peers, and internal or external customers generally for developmental rather than pay purposes.</a:t>
            </a:r>
          </a:p>
          <a:p>
            <a:pPr algn="just"/>
            <a:r>
              <a:rPr lang="en-US" dirty="0" smtClean="0"/>
              <a:t>The usual process is to have the raters complete online appraisal surveys on the </a:t>
            </a:r>
            <a:r>
              <a:rPr lang="en-US" dirty="0" err="1" smtClean="0"/>
              <a:t>ratee</a:t>
            </a:r>
            <a:r>
              <a:rPr lang="en-US" dirty="0" smtClean="0"/>
              <a:t>. </a:t>
            </a:r>
          </a:p>
          <a:p>
            <a:pPr algn="just"/>
            <a:r>
              <a:rPr lang="en-US" dirty="0" smtClean="0"/>
              <a:t>Computerized systems then compile all this feedback into individualized reports to </a:t>
            </a:r>
            <a:r>
              <a:rPr lang="en-US" dirty="0" err="1" smtClean="0"/>
              <a:t>ratees</a:t>
            </a:r>
            <a:r>
              <a:rPr lang="en-US" dirty="0" smtClean="0"/>
              <a:t>. The person may then meet with his or her supervisor to develop a self-improvement plan.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TECHNIQUES FOR APPRAISING PERFORMANCE</a:t>
            </a:r>
            <a:endParaRPr lang="en-US" dirty="0"/>
          </a:p>
        </p:txBody>
      </p:sp>
      <p:sp>
        <p:nvSpPr>
          <p:cNvPr id="3" name="Content Placeholder 2"/>
          <p:cNvSpPr>
            <a:spLocks noGrp="1"/>
          </p:cNvSpPr>
          <p:nvPr>
            <p:ph idx="1"/>
          </p:nvPr>
        </p:nvSpPr>
        <p:spPr/>
        <p:txBody>
          <a:bodyPr>
            <a:normAutofit lnSpcReduction="10000"/>
          </a:bodyPr>
          <a:lstStyle/>
          <a:p>
            <a:r>
              <a:rPr lang="en-US" dirty="0" smtClean="0"/>
              <a:t>Some popular techniques are:</a:t>
            </a:r>
          </a:p>
          <a:p>
            <a:r>
              <a:rPr lang="en-US" dirty="0" smtClean="0"/>
              <a:t>Graphic Rating Scale Method</a:t>
            </a:r>
          </a:p>
          <a:p>
            <a:r>
              <a:rPr lang="en-US" dirty="0" smtClean="0"/>
              <a:t>Alternation Ranking Method</a:t>
            </a:r>
          </a:p>
          <a:p>
            <a:r>
              <a:rPr lang="en-US" dirty="0" smtClean="0"/>
              <a:t>Paired Comparison Method</a:t>
            </a:r>
          </a:p>
          <a:p>
            <a:r>
              <a:rPr lang="en-US" dirty="0" smtClean="0"/>
              <a:t>Critical Incident Method</a:t>
            </a:r>
          </a:p>
          <a:p>
            <a:r>
              <a:rPr lang="en-US" dirty="0" smtClean="0"/>
              <a:t>Narrative Forms</a:t>
            </a:r>
          </a:p>
          <a:p>
            <a:r>
              <a:rPr lang="en-US" dirty="0" smtClean="0"/>
              <a:t>Computerized and Web-Based Performance Appraisal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Rating Scale Method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graphic rating scale lists traits or performance dimensions (such as communication or teamwork ) and a range of performance values (from below expectations to role model or unsatisfactory to outstanding, ) for each trait. </a:t>
            </a:r>
          </a:p>
          <a:p>
            <a:pPr algn="just"/>
            <a:r>
              <a:rPr lang="en-US" dirty="0" smtClean="0"/>
              <a:t>The supervisor rates each subordinate by circling or checking the score that best describes the subordinate’s performance for each trait. The manager then totals the assigned ratings for the traits.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1501</Words>
  <Application>Microsoft Office PowerPoint</Application>
  <PresentationFormat>On-screen Show (4:3)</PresentationFormat>
  <Paragraphs>69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Performance Management &amp; Appraisals</vt:lpstr>
      <vt:lpstr>Performance Appraisal</vt:lpstr>
      <vt:lpstr>Why Performance appraisal?</vt:lpstr>
      <vt:lpstr>Performance Management</vt:lpstr>
      <vt:lpstr>Who Should Do the Appraising?</vt:lpstr>
      <vt:lpstr>Who Should Do the Appraising?</vt:lpstr>
      <vt:lpstr>Who Should Do the Appraising?</vt:lpstr>
      <vt:lpstr>TECHNIQUES FOR APPRAISING PERFORMANCE</vt:lpstr>
      <vt:lpstr>Graphic Rating Scale Method</vt:lpstr>
      <vt:lpstr>Slide 10</vt:lpstr>
      <vt:lpstr> Alternation Ranking Method </vt:lpstr>
      <vt:lpstr>Slide 12</vt:lpstr>
      <vt:lpstr> Paired Comparison Method </vt:lpstr>
      <vt:lpstr>Slide 14</vt:lpstr>
      <vt:lpstr> Critical Incident Method </vt:lpstr>
      <vt:lpstr> Narrative Forms </vt:lpstr>
      <vt:lpstr>Slide 17</vt:lpstr>
      <vt:lpstr>Computerized and Web-Based Performance Appraisal</vt:lpstr>
      <vt:lpstr>Potential Appraisal Problems</vt:lpstr>
      <vt:lpstr>Potential Appraisal Problems</vt:lpstr>
      <vt:lpstr>Potential Appraisal Problems</vt:lpstr>
      <vt:lpstr>Potential Appraisal Problems</vt:lpstr>
      <vt:lpstr>Potential Appraisal Problems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&amp; Appraisals</dc:title>
  <dc:creator>Saqib</dc:creator>
  <cp:lastModifiedBy>Saqib</cp:lastModifiedBy>
  <cp:revision>44</cp:revision>
  <dcterms:created xsi:type="dcterms:W3CDTF">2006-08-16T00:00:00Z</dcterms:created>
  <dcterms:modified xsi:type="dcterms:W3CDTF">2017-01-04T07:29:57Z</dcterms:modified>
</cp:coreProperties>
</file>